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D27C1E-73DD-4012-A8BF-DA36B9F4787A}">
  <a:tblStyle styleId="{0AD27C1E-73DD-4012-A8BF-DA36B9F478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9021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3" y="16053"/>
            <a:ext cx="10925833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881"/>
            <a:ext cx="10500941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7" y="-882"/>
            <a:ext cx="216746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4" y="-4974"/>
            <a:ext cx="1403435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4933387"/>
            <a:ext cx="9150267" cy="3100651"/>
            <a:chOff x="-6264" y="4933387"/>
            <a:chExt cx="9150267" cy="3100651"/>
          </a:xfrm>
        </p:grpSpPr>
        <p:sp>
          <p:nvSpPr>
            <p:cNvPr id="36" name="Shape 36"/>
            <p:cNvSpPr/>
            <p:nvPr/>
          </p:nvSpPr>
          <p:spPr>
            <a:xfrm>
              <a:off x="-8" y="5537200"/>
              <a:ext cx="9144009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9"/>
              <a:ext cx="3100651" cy="9150267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8" y="5740400"/>
              <a:ext cx="9144011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wave"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rebuchet MS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rebuchet MS"/>
              <a:buChar char="○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presentation/d/1N_5IbXUY3y2PCuhFQ0YA7ZuREwC7ew1Q3fyILBnEBQA/copy" TargetMode="External"/><Relationship Id="rId5" Type="http://schemas.openxmlformats.org/officeDocument/2006/relationships/hyperlink" Target="http://creativecommons.org/licenses/by-nc/3.0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0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56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65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73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1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9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97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05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13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slide=id.g2b654b397_0305"/><Relationship Id="rId13" Type="http://schemas.openxmlformats.org/officeDocument/2006/relationships/hyperlink" Target="#slide=id.g2b654b397_0321"/><Relationship Id="rId18" Type="http://schemas.openxmlformats.org/officeDocument/2006/relationships/hyperlink" Target="#slide=id.g2b654b397_0337"/><Relationship Id="rId26" Type="http://schemas.openxmlformats.org/officeDocument/2006/relationships/hyperlink" Target="#slide=id.g2b654b397_0209"/><Relationship Id="rId3" Type="http://schemas.openxmlformats.org/officeDocument/2006/relationships/hyperlink" Target="#slide=id.g2af4f3288_00"/><Relationship Id="rId21" Type="http://schemas.openxmlformats.org/officeDocument/2006/relationships/hyperlink" Target="#slide=id.g2b654b397_0193"/><Relationship Id="rId7" Type="http://schemas.openxmlformats.org/officeDocument/2006/relationships/hyperlink" Target="#slide=id.g2b654b397_0225"/><Relationship Id="rId12" Type="http://schemas.openxmlformats.org/officeDocument/2006/relationships/hyperlink" Target="#slide=id.g2b654b397_0241"/><Relationship Id="rId17" Type="http://schemas.openxmlformats.org/officeDocument/2006/relationships/hyperlink" Target="#slide=id.g2b654b397_0257"/><Relationship Id="rId25" Type="http://schemas.openxmlformats.org/officeDocument/2006/relationships/hyperlink" Target="#slide=id.g2b654b397_0129"/><Relationship Id="rId2" Type="http://schemas.openxmlformats.org/officeDocument/2006/relationships/notesSlide" Target="../notesSlides/notesSlide2.xml"/><Relationship Id="rId16" Type="http://schemas.openxmlformats.org/officeDocument/2006/relationships/hyperlink" Target="#slide=id.g2b654b397_0177"/><Relationship Id="rId20" Type="http://schemas.openxmlformats.org/officeDocument/2006/relationships/hyperlink" Target="#slide=id.g2b654b397_0113"/><Relationship Id="rId29" Type="http://schemas.openxmlformats.org/officeDocument/2006/relationships/hyperlink" Target="#slide=id.g2b654b397_0465"/><Relationship Id="rId1" Type="http://schemas.openxmlformats.org/officeDocument/2006/relationships/slideLayout" Target="../slideLayouts/slideLayout4.xml"/><Relationship Id="rId6" Type="http://schemas.openxmlformats.org/officeDocument/2006/relationships/hyperlink" Target="#slide=id.g2b654b397_0145"/><Relationship Id="rId11" Type="http://schemas.openxmlformats.org/officeDocument/2006/relationships/hyperlink" Target="#slide=id.g2b654b397_0161"/><Relationship Id="rId24" Type="http://schemas.openxmlformats.org/officeDocument/2006/relationships/hyperlink" Target="#slide=id.g2b654b397_048"/><Relationship Id="rId5" Type="http://schemas.openxmlformats.org/officeDocument/2006/relationships/hyperlink" Target="#slide=id.g2b654b397_065"/><Relationship Id="rId15" Type="http://schemas.openxmlformats.org/officeDocument/2006/relationships/hyperlink" Target="#slide=id.g2b654b397_097"/><Relationship Id="rId23" Type="http://schemas.openxmlformats.org/officeDocument/2006/relationships/hyperlink" Target="#slide=id.g2b654b397_0353"/><Relationship Id="rId28" Type="http://schemas.openxmlformats.org/officeDocument/2006/relationships/hyperlink" Target="#slide=id.g2b654b397_0369"/><Relationship Id="rId10" Type="http://schemas.openxmlformats.org/officeDocument/2006/relationships/hyperlink" Target="#slide=id.g2b654b397_081"/><Relationship Id="rId19" Type="http://schemas.openxmlformats.org/officeDocument/2006/relationships/hyperlink" Target="#slide=id.g2b654b397_032"/><Relationship Id="rId4" Type="http://schemas.openxmlformats.org/officeDocument/2006/relationships/hyperlink" Target="#slide=id.g2af4f3288_042"/><Relationship Id="rId9" Type="http://schemas.openxmlformats.org/officeDocument/2006/relationships/hyperlink" Target="#slide=id.g2b654b397_00"/><Relationship Id="rId14" Type="http://schemas.openxmlformats.org/officeDocument/2006/relationships/hyperlink" Target="#slide=id.g2b654b397_016"/><Relationship Id="rId22" Type="http://schemas.openxmlformats.org/officeDocument/2006/relationships/hyperlink" Target="#slide=id.g2b654b397_0273"/><Relationship Id="rId27" Type="http://schemas.openxmlformats.org/officeDocument/2006/relationships/hyperlink" Target="#slide=id.g2b654b397_0289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1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9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37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45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53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1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9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77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85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93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42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1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9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17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25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33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1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9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57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65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73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55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1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9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97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05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13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1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9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37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45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53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0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1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9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77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65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74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2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946165" y="2694005"/>
            <a:ext cx="7050900" cy="147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Unit IX. Chapter 16.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316925" y="4362125"/>
            <a:ext cx="8618700" cy="12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475" y="1165425"/>
            <a:ext cx="6512300" cy="193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750" y="6103250"/>
            <a:ext cx="1368100" cy="4786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/>
        </p:nvSpPr>
        <p:spPr>
          <a:xfrm>
            <a:off x="1837200" y="5781399"/>
            <a:ext cx="6872100" cy="9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This slideshow is licensed under a Creative Commons Attribution Non-Commercial 3.0 United States license.  For more information about this license see </a:t>
            </a:r>
            <a:r>
              <a:rPr lang="en" u="sng">
                <a:solidFill>
                  <a:srgbClr val="FFFFFF"/>
                </a:solidFill>
                <a:hlinkClick r:id="rId5"/>
              </a:rPr>
              <a:t>http://creativecommons.org/licenses/by-nc/3.0/</a:t>
            </a:r>
            <a:r>
              <a:rPr lang="en">
                <a:solidFill>
                  <a:srgbClr val="FFFFFF"/>
                </a:solidFill>
              </a:rPr>
              <a:t> (In short, you can copy, distribute, and adapt this work as long as you give proper attribution and do not charge for it.)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271275" y="161075"/>
            <a:ext cx="8553300" cy="5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hlinkClick r:id="rId6"/>
              </a:rPr>
              <a:t>Click here to make your own copy of this template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Judicial Review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28" name="Shape 12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Shape 12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0" name="Shape 13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Landmark Case establishing Judicial Review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37" name="Shape 13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8" name="Shape 13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9" name="Shape 13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Marbury v. Madison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46" name="Shape 14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7" name="Shape 14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8" name="Shape 14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Shape 15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When the Court takes a view that times change and so should judges’ interpretations of the Constitutution.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55" name="Shape 15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6" name="Shape 15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7" name="Shape 15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Judicial Activism.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64" name="Shape 16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5" name="Shape 16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6" name="Shape 16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Original Intent or Constitution hasn’t changed meaning over time.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73" name="Shape 17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4" name="Shape 17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5" name="Shape 17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Shape 18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Judicial Restraint or Strict Construction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82" name="Shape 18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3" name="Shape 18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4" name="Shape 18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Court decision which used necessary and proper clause to rule that the National government could tax a state bank.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91" name="Shape 19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2" name="Shape 19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3" name="Shape 19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McCullough vs Maryland 1819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00" name="Shape 20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1" name="Shape 20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2" name="Shape 20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Shape 20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Era where Court became co-equal with other branches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09" name="Shape 20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0" name="Shape 21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1" name="Shape 21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49329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  <a:hlinkClick r:id="rId3"/>
              </a:rPr>
              <a:t>JEOPARDY BOARD</a:t>
            </a:r>
            <a:endParaRPr>
              <a:solidFill>
                <a:srgbClr val="FFFF00"/>
              </a:solidFill>
            </a:endParaRPr>
          </a:p>
        </p:txBody>
      </p:sp>
      <p:graphicFrame>
        <p:nvGraphicFramePr>
          <p:cNvPr id="57" name="Shape 57"/>
          <p:cNvGraphicFramePr/>
          <p:nvPr/>
        </p:nvGraphicFramePr>
        <p:xfrm>
          <a:off x="84750" y="14178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{0AD27C1E-73DD-4012-A8BF-DA36B9F4787A}</a:tableStyleId>
              </a:tblPr>
              <a:tblGrid>
                <a:gridCol w="18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Topic 1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hlinkClick r:id="rId3"/>
                        </a:rPr>
                        <a:t>Topic 2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hlinkClick r:id="rId3"/>
                        </a:rPr>
                        <a:t>Topic 3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hlinkClick r:id="rId3"/>
                        </a:rPr>
                        <a:t>Topic 4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hlinkClick r:id="rId3"/>
                        </a:rPr>
                        <a:t>Topic 5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4"/>
                        </a:rPr>
                        <a:t>$100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5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6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7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8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9"/>
                        </a:rPr>
                        <a:t>$200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0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1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2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3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4"/>
                        </a:rPr>
                        <a:t>$300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5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6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7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8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9"/>
                        </a:rPr>
                        <a:t>$400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0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1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2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3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4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5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6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7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8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" name="Shape 58">
            <a:hlinkClick r:id="rId29"/>
          </p:cNvPr>
          <p:cNvSpPr txBox="1"/>
          <p:nvPr/>
        </p:nvSpPr>
        <p:spPr>
          <a:xfrm>
            <a:off x="6405700" y="434767"/>
            <a:ext cx="2482500" cy="574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00"/>
                </a:solidFill>
                <a:hlinkClick r:id="rId29"/>
              </a:rPr>
              <a:t>FINAL JEOPARDY</a:t>
            </a:r>
            <a:endParaRPr sz="1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National Supremacy/Slavery Era 1803-1865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18" name="Shape 21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9" name="Shape 21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0" name="Shape 22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Era where the Courts ruled in favor of individuals civil liberties and political rights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27" name="Shape 22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8" name="Shape 22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9" name="Shape 2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Shape 23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1936-1980’s Political and Government liberty era.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36" name="Shape 23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7" name="Shape 23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8" name="Shape 23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Shape 24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First Chief Justice of United States Supreme Court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45" name="Shape 24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6" name="Shape 24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47" name="Shape 24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Shape 25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John Marshall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54" name="Shape 25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5" name="Shape 25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56" name="Shape 25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Shape 26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Chief Justice who ruled during most active time on court.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63" name="Shape 26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4" name="Shape 26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5" name="Shape 26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Shape 27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Earl Warren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72" name="Shape 27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3" name="Shape 27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74" name="Shape 27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Shape 28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Number of District ?Courts in U.S.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81" name="Shape 28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2" name="Shape 28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83" name="Shape 28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Shape 28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94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90" name="Shape 29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1" name="Shape 29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2" name="Shape 29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Shape 29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Number of Courts of Appeal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99" name="Shape 29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0" name="Shape 30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1" name="Shape 30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Current Supreme Court Justice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65" name="Shape 6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6" name="Shape 6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7" name="Shape 6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13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08" name="Shape 30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9" name="Shape 30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0" name="Shape 31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Shape 31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4 of 9 Justices must agree to issue certiorari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17" name="Shape 31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8" name="Shape 31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9" name="Shape 31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Shape 32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Rule of Four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26" name="Shape 32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7" name="Shape 32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28" name="Shape 3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Let the decision stand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35" name="Shape 33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6" name="Shape 33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37" name="Shape 3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Stare decisis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44" name="Shape 34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5" name="Shape 34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46" name="Shape 34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Shape 35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Opinion that disagrees with majority opinion.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53" name="Shape 35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4" name="Shape 35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55" name="Shape 35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Dissenting opinion.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62" name="Shape 36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3" name="Shape 36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64" name="Shape 36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Separate opinion written by justice who agrees with majority opinion but for different reasons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71" name="Shape 37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2" name="Shape 37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73" name="Shape 37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Concurring opinion.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80" name="Shape 38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1" name="Shape 38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82" name="Shape 38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Shape 38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“Made more certain”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89" name="Shape 38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0" name="Shape 39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91" name="Shape 39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John Roberts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74" name="Shape 7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5" name="Shape 7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6" name="Shape 7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Shape 39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Certiorari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98" name="Shape 39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9" name="Shape 39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00" name="Shape 40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Shape 40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07" name="Shape 40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8" name="Shape 40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09" name="Shape 40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Shape 41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16" name="Shape 41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17" name="Shape 41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18" name="Shape 41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Shape 4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25" name="Shape 4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26" name="Shape 42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27" name="Shape 4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Shape 4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34" name="Shape 4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35" name="Shape 43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36" name="Shape 4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43" name="Shape 44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44" name="Shape 44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45" name="Shape 44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Shape 45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52" name="Shape 45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53" name="Shape 45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54" name="Shape 45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Shape 46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61" name="Shape 46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62" name="Shape 46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63" name="Shape 46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Shape 46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70" name="Shape 47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1" name="Shape 47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72" name="Shape 47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Shape 47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79" name="Shape 47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80" name="Shape 48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81" name="Shape 48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Number of Women currently on supreme Court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3" name="Shape 8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4" name="Shape 8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5" name="Shape 8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Shape 48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88" name="Shape 48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89" name="Shape 48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90" name="Shape 49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Shape 49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97" name="Shape 49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98" name="Shape 49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99" name="Shape 49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Shape 50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06" name="Shape 50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07" name="Shape 50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08" name="Shape 50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Shape 51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2730225"/>
            <a:ext cx="8229600" cy="32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FFFFFF"/>
              </a:solidFill>
            </a:endParaRPr>
          </a:p>
        </p:txBody>
      </p:sp>
      <p:sp>
        <p:nvSpPr>
          <p:cNvPr id="515" name="Shape 51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16" name="Shape 51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</a:t>
            </a: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17" name="Shape 5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Shape 518">
            <a:hlinkClick r:id="rId3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7163" y="967097"/>
            <a:ext cx="5731725" cy="1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Shape 5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When the member of Senate has the right to reject a nomination for district court he uses a blue slip commonly called?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25" name="Shape 5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26" name="Shape 52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27" name="Shape 5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Shape 5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Senatorial Courtesy or right of refusal.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34" name="Shape 5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35" name="Shape 53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36" name="Shape 5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3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2" name="Shape 9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3" name="Shape 9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4" name="Shape 9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Supreme court and Judiciary are “least dangerous” to your political rights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01" name="Shape 10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2" name="Shape 10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3" name="Shape 10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Fed 78, Hamilton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0" name="Shape 11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1" name="Shape 11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2" name="Shape 11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Shape 11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Primary weapon of Checks and Balances for Court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9" name="Shape 11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0" name="Shape 12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1" name="Shape 12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1004</Words>
  <Application>Microsoft Office PowerPoint</Application>
  <PresentationFormat>On-screen Show (4:3)</PresentationFormat>
  <Paragraphs>193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Trebuchet MS</vt:lpstr>
      <vt:lpstr>Wave</vt:lpstr>
      <vt:lpstr>Unit IX. Chapter 16.</vt:lpstr>
      <vt:lpstr>JEOPARDY BOARD</vt:lpstr>
      <vt:lpstr>Topic 1 - $100 Question</vt:lpstr>
      <vt:lpstr>Topic 1 - $100 Answer</vt:lpstr>
      <vt:lpstr>Topic 1 - $200 Question</vt:lpstr>
      <vt:lpstr>Topic 1 - $200 Answer</vt:lpstr>
      <vt:lpstr>Topic 1 - $300 Question</vt:lpstr>
      <vt:lpstr>Topic 1 - $300 Answer</vt:lpstr>
      <vt:lpstr>Topic 1 - $400 Question</vt:lpstr>
      <vt:lpstr>Topic 1 - $400 Answer</vt:lpstr>
      <vt:lpstr>Topic 1 - $500 Question</vt:lpstr>
      <vt:lpstr>Topic 1 - $500 Answer</vt:lpstr>
      <vt:lpstr>Topic 2 - $100 Question</vt:lpstr>
      <vt:lpstr>Topic 2 - $100 Answer</vt:lpstr>
      <vt:lpstr>Topic 2 - $200 Question</vt:lpstr>
      <vt:lpstr>Topic 2 - $200 Answer</vt:lpstr>
      <vt:lpstr>Topic 2 - $300 Question</vt:lpstr>
      <vt:lpstr>Topic 2 - $300 Answer</vt:lpstr>
      <vt:lpstr>Topic 2 - $400 Question</vt:lpstr>
      <vt:lpstr>Topic 2 - $400 Answer</vt:lpstr>
      <vt:lpstr>Topic 2 - $500 Question</vt:lpstr>
      <vt:lpstr>Topic 2 - $500 Answer</vt:lpstr>
      <vt:lpstr>Topic 3 - $100 Question</vt:lpstr>
      <vt:lpstr>Topic 3 - $100 Answer</vt:lpstr>
      <vt:lpstr>Topic 3 - $200 Question</vt:lpstr>
      <vt:lpstr>Topic 3 - $200 Answer</vt:lpstr>
      <vt:lpstr>Topic 3 - $300 Question</vt:lpstr>
      <vt:lpstr>Topic 3 - $300 Answer</vt:lpstr>
      <vt:lpstr>Topic 3 - $400 Question</vt:lpstr>
      <vt:lpstr>Topic 3 - $400 Answer</vt:lpstr>
      <vt:lpstr>Topic 3 - $500 Question</vt:lpstr>
      <vt:lpstr>Topic 3 - $500 Answer</vt:lpstr>
      <vt:lpstr>Topic 4 - $100 Question</vt:lpstr>
      <vt:lpstr>Topic 4 - $100 Answer</vt:lpstr>
      <vt:lpstr>Topic 4 - $200 Question</vt:lpstr>
      <vt:lpstr>Topic 4 - $200 Answer</vt:lpstr>
      <vt:lpstr>Topic 4 - $300 Question</vt:lpstr>
      <vt:lpstr>Topic 4 - $300 Answer</vt:lpstr>
      <vt:lpstr>Topic 4 - $400 Question</vt:lpstr>
      <vt:lpstr>Topic 4 - $400 Answer</vt:lpstr>
      <vt:lpstr>Topic 4 - $500 Question</vt:lpstr>
      <vt:lpstr>Topic 4 - $500 Answer</vt:lpstr>
      <vt:lpstr>Topic 5 - $100 Question</vt:lpstr>
      <vt:lpstr>Topic 5 - $100 Answer</vt:lpstr>
      <vt:lpstr>Topic 5 - $200 Question</vt:lpstr>
      <vt:lpstr>Topic 5 - $200 Answer</vt:lpstr>
      <vt:lpstr>Topic 5 - $300 Question</vt:lpstr>
      <vt:lpstr>Topic 5 - $300 Answer</vt:lpstr>
      <vt:lpstr>Topic 5 - $400 Question</vt:lpstr>
      <vt:lpstr>Topic 5 - $400 Answer</vt:lpstr>
      <vt:lpstr>Topic 5 - $500 Question</vt:lpstr>
      <vt:lpstr>Topic 5 - $500 Answer</vt:lpstr>
      <vt:lpstr>FINAL</vt:lpstr>
      <vt:lpstr>Final Jeopardy Question</vt:lpstr>
      <vt:lpstr>Final Jeopardy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IX. Chapter 16.</dc:title>
  <dc:creator>James Brady</dc:creator>
  <cp:lastModifiedBy>James Brady</cp:lastModifiedBy>
  <cp:revision>1</cp:revision>
  <dcterms:modified xsi:type="dcterms:W3CDTF">2018-02-18T15:26:57Z</dcterms:modified>
</cp:coreProperties>
</file>